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007577361" r:id="rId2"/>
    <p:sldId id="2007577362" r:id="rId3"/>
    <p:sldId id="3334" r:id="rId4"/>
    <p:sldId id="2007577331" r:id="rId5"/>
    <p:sldId id="2007577338" r:id="rId6"/>
    <p:sldId id="2007577324" r:id="rId7"/>
    <p:sldId id="2007577323" r:id="rId8"/>
    <p:sldId id="2007577329" r:id="rId9"/>
    <p:sldId id="267" r:id="rId10"/>
    <p:sldId id="2007577339" r:id="rId11"/>
    <p:sldId id="268" r:id="rId12"/>
    <p:sldId id="2007577340" r:id="rId13"/>
    <p:sldId id="2007577341" r:id="rId14"/>
    <p:sldId id="2007577342" r:id="rId15"/>
    <p:sldId id="2007577363" r:id="rId16"/>
    <p:sldId id="20075773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D0"/>
    <a:srgbClr val="CC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4F333-CF32-4E91-B0C8-08940CC610DF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85C50-9064-4361-B13B-CA5A69BD5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6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F69A-02C6-0A0E-5CF0-BA588F15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FCC07-8409-232D-A232-D169F37A4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A5784-E45A-0460-0D0F-A21C1BBFC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F8859-D227-327A-5BEE-C4D188D03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4585C-58E6-489B-9E65-6D3DA6CF3B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9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4AE6-E525-F608-9412-F61E001D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50D9D-5C57-8BB4-07CD-5A04ECF6B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632C4-4EDF-9A28-5F96-51ECEA050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DD1D0-D621-37EE-FAD4-C80D5F9DD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9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B8B87-3471-1897-8ADF-0C16B8407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FE68B-F9E0-6AC0-D1E5-38C89100F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97CCB-EF92-83F6-DCFE-AFC67B2DC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45BFE-3D73-E24F-271F-C392C92D4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B3D9-D43B-49D9-A1D5-ECDAEBE3E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80BB5-43E1-4162-B546-314C1AAE8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2A18A-7D4F-4380-9B2B-1DC99867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FD2-BDED-4AB1-81DF-7484CC4A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724CD-AD8A-4999-A69D-93499AF0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1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FF6DC-4B80-46A2-A619-6E16E0A9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D84D7-B00C-4BA7-A9E9-A1021F97A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5EA72-0ED1-4C36-8804-A8F9235E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F5A1-405A-4AAF-9197-B61106B1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5ACB5-7030-46FB-ABCB-22F3BB22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2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CEB16-9563-45A5-9D6F-561DE0762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B7F85-B4B7-45EA-B63F-BF8FF9D0E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634C4-AFDE-4920-BF62-2BDA90CD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9B424-961D-4FF3-93EB-8C0CC286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8CA69-5584-48F2-A48F-6BEDB0B5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5CA8-0AC2-42B9-B2F0-F4384675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40D62-27E2-4723-932E-8AAA9B0F7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2E496-26A9-43EA-B77D-B39E6DD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33EC0-67A8-4334-BCE9-187D19CD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D91C3-E0D8-462F-8631-CE7FC548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32165-C8BA-45FF-A900-E6E6C0F4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A75C1-DFFF-45F2-B3C7-1FBB56A07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43603-E9B1-4E27-A4B9-4301D16BF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2570E-9CFD-47EC-B831-D1EC3F00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4920D-06EB-4AE3-A6EC-B902E19B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4BF2-1436-4D99-A0B0-DC533218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312C7-5147-41F7-B27F-FF71FC8DC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EA658-D6F6-4593-8653-D81ECB2DB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76ACB-06F7-499C-8B6C-FCC253B6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0E785-5A75-441F-9C13-31AE6D64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438BD-CE2E-4642-AB3B-AAA8CBD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0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71EC3-DDED-4541-B783-71C5342A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0036E-C18D-4CB5-8877-77CA539A9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8B220-8720-4CAB-9858-221C4627D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49CBF-1731-4DF6-B518-B98940BE0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4B346-91D6-4C28-A66E-9B1A84C25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28450-3E11-4477-9388-FAAB1B74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55306-F914-472F-BFDD-BFF45D56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60204-0374-4560-AC55-66F4475B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8FFA-6409-4804-A329-73090B86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6AC4F-86BC-406B-AAB7-F0F33FAF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F226D-23C6-4A55-AC96-5A155D37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1E940-D4EA-420E-A842-50CF20D5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B2B81-560E-4D9F-A936-F9CA2690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80080-33F6-48EE-A814-9A192508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20C51-24D9-4946-9806-26244DD0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9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1422-38BC-45EE-90B4-2011FA5F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9D7A-19CB-4638-957F-167667B0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447A9-9046-4E6A-AF84-E073D9F8D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47C63-C879-4305-AAA6-7687B7C4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43FCF-BF77-4413-AAAC-710AE0C7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AD4DE-5955-41C9-96A5-E5196AE0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9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0660-AAA8-4111-8B00-9B99AAA33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7735D-107A-4657-9B59-1AD5C3814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76703-497E-4983-AA88-0F250DDFB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35518-7CB4-4B2F-A71F-F90334D7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FDEAE-304C-4422-9BCC-468049D1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CA5BC-7D53-42F8-83DA-B7390FE1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7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2B3D6-C9C4-4741-8624-A1401744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D7E64-DE27-4AEB-B960-515D06C09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45A19-4360-432F-8279-F8805ADBA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DD0B2-F94D-44F6-8BEB-8889CA74B2C2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4B0AD-F521-4736-9A13-BE7DB1952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AE4A1-41DA-4802-AEC1-C2BEA964E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3F756-71EA-4881-B8FB-6BA6F11EA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2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4.jpg"/><Relationship Id="rId7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image" Target="../media/image25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1706EB4-761D-1337-1469-D82EB13CE69C}"/>
              </a:ext>
            </a:extLst>
          </p:cNvPr>
          <p:cNvSpPr/>
          <p:nvPr/>
        </p:nvSpPr>
        <p:spPr>
          <a:xfrm>
            <a:off x="0" y="23220"/>
            <a:ext cx="12192000" cy="6858000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19828-F5E7-2E88-AB9F-114D026D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9AC24D-A9B6-D4B8-CE95-8AEE82B8F8F9}"/>
              </a:ext>
            </a:extLst>
          </p:cNvPr>
          <p:cNvSpPr/>
          <p:nvPr/>
        </p:nvSpPr>
        <p:spPr>
          <a:xfrm>
            <a:off x="416666" y="411477"/>
            <a:ext cx="11408229" cy="6081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C6412-ED2A-0E28-F211-8A448049018D}"/>
              </a:ext>
            </a:extLst>
          </p:cNvPr>
          <p:cNvGrpSpPr/>
          <p:nvPr/>
        </p:nvGrpSpPr>
        <p:grpSpPr>
          <a:xfrm>
            <a:off x="-3000" y="1037950"/>
            <a:ext cx="12192000" cy="5820050"/>
            <a:chOff x="0" y="1037950"/>
            <a:chExt cx="12192000" cy="5820050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837F22B0-207D-50C3-AAAB-A4969197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172">
              <a:off x="1894757" y="1037950"/>
              <a:ext cx="8008786" cy="4891238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CA000147-1085-DBB4-67A6-8404F0ED9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89176"/>
              <a:ext cx="12192000" cy="156882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39D5BD-43E9-0FE4-1DCD-E6938FDB61A5}"/>
              </a:ext>
            </a:extLst>
          </p:cNvPr>
          <p:cNvSpPr txBox="1"/>
          <p:nvPr/>
        </p:nvSpPr>
        <p:spPr>
          <a:xfrm>
            <a:off x="1996174" y="1249846"/>
            <a:ext cx="8408015" cy="325937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82642"/>
              </a:avLst>
            </a:prstTxWarp>
            <a:spAutoFit/>
          </a:bodyPr>
          <a:lstStyle/>
          <a:p>
            <a:pPr algn="ctr"/>
            <a:r>
              <a:rPr lang="en-US" sz="44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TRƯỜNG TIỂU </a:t>
            </a:r>
            <a:r>
              <a:rPr lang="en-US" sz="44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 </a:t>
            </a:r>
            <a:r>
              <a:rPr lang="vi-VN" sz="44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ĐOÀN KHUÊ</a:t>
            </a:r>
            <a:endParaRPr lang="en-US" sz="4400" b="1" dirty="0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7793B-7ABE-F259-02E2-1543CB556D94}"/>
              </a:ext>
            </a:extLst>
          </p:cNvPr>
          <p:cNvSpPr/>
          <p:nvPr/>
        </p:nvSpPr>
        <p:spPr>
          <a:xfrm>
            <a:off x="3039967" y="4237481"/>
            <a:ext cx="58082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i="1" cap="none" spc="0" dirty="0">
                <a:ln/>
                <a:solidFill>
                  <a:srgbClr val="00B050"/>
                </a:solidFill>
                <a:effectLst/>
                <a:latin typeface="Lobster" panose="00000500000000000000" pitchFamily="2" charset="0"/>
              </a:rPr>
              <a:t>Môn</a:t>
            </a:r>
            <a:r>
              <a:rPr lang="en-US" sz="4000" b="1" i="1">
                <a:ln/>
                <a:solidFill>
                  <a:srgbClr val="00B050"/>
                </a:solidFill>
                <a:latin typeface="Lobster" panose="00000500000000000000" pitchFamily="2" charset="0"/>
              </a:rPr>
              <a:t>: Đạo đức</a:t>
            </a:r>
            <a:endParaRPr lang="en-US" sz="4000" b="1" i="1" dirty="0">
              <a:ln/>
              <a:solidFill>
                <a:srgbClr val="00B050"/>
              </a:solidFill>
              <a:latin typeface="Lobster" panose="00000500000000000000" pitchFamily="2" charset="0"/>
            </a:endParaRPr>
          </a:p>
          <a:p>
            <a:pPr algn="ctr"/>
            <a:r>
              <a:rPr lang="en-US" sz="4000" b="1" i="1" dirty="0" err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Giáo</a:t>
            </a:r>
            <a:r>
              <a:rPr lang="en-US" sz="4000" b="1" i="1" dirty="0">
                <a:ln/>
                <a:solidFill>
                  <a:srgbClr val="FF0000"/>
                </a:solidFill>
                <a:latin typeface="Lobster" panose="00000500000000000000" pitchFamily="2" charset="0"/>
              </a:rPr>
              <a:t> </a:t>
            </a:r>
            <a:r>
              <a:rPr lang="en-US" sz="4000" b="1" i="1" err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viên</a:t>
            </a:r>
            <a:r>
              <a:rPr lang="en-US" sz="4000" b="1" i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 :</a:t>
            </a:r>
            <a:r>
              <a:rPr lang="vi-VN" sz="4000" b="1" i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Lý Thị Bích Liên</a:t>
            </a:r>
            <a:endParaRPr lang="en-US" sz="4000" b="1" i="1" cap="none" spc="0" dirty="0">
              <a:ln/>
              <a:solidFill>
                <a:srgbClr val="FF0000"/>
              </a:solidFill>
              <a:effectLst/>
              <a:latin typeface="Lobster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6AB0DE-5811-763D-ED78-8F74B00DF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00" y="3259143"/>
            <a:ext cx="190500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4D4957-226A-5303-3DC7-173668B57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6" y="3452220"/>
            <a:ext cx="1905000" cy="209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923ED1-E316-81E0-FB8D-90D3D9E11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50" y="5440643"/>
            <a:ext cx="1094527" cy="120398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45E0B5D-42CE-8817-BE13-70FDFB4AD5E1}"/>
              </a:ext>
            </a:extLst>
          </p:cNvPr>
          <p:cNvSpPr txBox="1"/>
          <p:nvPr/>
        </p:nvSpPr>
        <p:spPr>
          <a:xfrm>
            <a:off x="2343293" y="2057898"/>
            <a:ext cx="7460818" cy="2092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9"/>
              </a:lnSpc>
            </a:pP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Chào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mừng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quý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thầy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cô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về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dự</a:t>
            </a: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giờ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Lobster" panose="00000500000000000000" pitchFamily="2" charset="0"/>
              <a:ea typeface="Baloo"/>
              <a:cs typeface="Baloo"/>
              <a:sym typeface="Baloo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6E1949DB-F787-855A-54C0-5D1D13600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39792">
            <a:off x="-442655" y="94818"/>
            <a:ext cx="3806200" cy="2193322"/>
          </a:xfrm>
          <a:prstGeom prst="rect">
            <a:avLst/>
          </a:prstGeom>
        </p:spPr>
      </p:pic>
      <p:sp>
        <p:nvSpPr>
          <p:cNvPr id="44" name="Freeform 9">
            <a:extLst>
              <a:ext uri="{FF2B5EF4-FFF2-40B4-BE49-F238E27FC236}">
                <a16:creationId xmlns:a16="http://schemas.microsoft.com/office/drawing/2014/main" id="{3401C545-570C-B3E8-F659-962FD7CCB406}"/>
              </a:ext>
            </a:extLst>
          </p:cNvPr>
          <p:cNvSpPr/>
          <p:nvPr/>
        </p:nvSpPr>
        <p:spPr>
          <a:xfrm rot="216002">
            <a:off x="9964108" y="219782"/>
            <a:ext cx="2823051" cy="5279039"/>
          </a:xfrm>
          <a:custGeom>
            <a:avLst/>
            <a:gdLst/>
            <a:ahLst/>
            <a:cxnLst/>
            <a:rect l="l" t="t" r="r" b="b"/>
            <a:pathLst>
              <a:path w="4029356" h="5336896">
                <a:moveTo>
                  <a:pt x="0" y="0"/>
                </a:moveTo>
                <a:lnTo>
                  <a:pt x="4029357" y="0"/>
                </a:lnTo>
                <a:lnTo>
                  <a:pt x="4029357" y="5336896"/>
                </a:lnTo>
                <a:lnTo>
                  <a:pt x="0" y="5336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BF7BB-DB0B-53F4-0F32-8AF8BE2000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979" y="1702257"/>
            <a:ext cx="4572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467DD-9B74-6434-2E42-88C1B897B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71" y="341960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3277E-426B-B02B-32AF-58B4B70E6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B074114A-AC67-554E-79D7-1C13A953F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CFE84-B8F5-CE67-C33A-85CBA0BFB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348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205B14-8379-24E3-6E80-AFA1DF9CE590}"/>
              </a:ext>
            </a:extLst>
          </p:cNvPr>
          <p:cNvSpPr txBox="1">
            <a:spLocks/>
          </p:cNvSpPr>
          <p:nvPr/>
        </p:nvSpPr>
        <p:spPr>
          <a:xfrm>
            <a:off x="5274644" y="18255"/>
            <a:ext cx="6622495" cy="13255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Trò chơi </a:t>
            </a:r>
            <a:r>
              <a:rPr lang="vi-VN"/>
              <a:t>: </a:t>
            </a:r>
            <a:r>
              <a:rPr lang="vi-VN" b="1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A87B7476-A1EC-19B3-156D-B187E58ABF7F}"/>
              </a:ext>
            </a:extLst>
          </p:cNvPr>
          <p:cNvSpPr txBox="1">
            <a:spLocks/>
          </p:cNvSpPr>
          <p:nvPr/>
        </p:nvSpPr>
        <p:spPr>
          <a:xfrm>
            <a:off x="117061" y="297281"/>
            <a:ext cx="4950240" cy="6263438"/>
          </a:xfrm>
          <a:prstGeom prst="round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endParaRPr lang="en-US" sz="3200" b="1" u="sng">
              <a:solidFill>
                <a:srgbClr val="002060"/>
              </a:solidFill>
              <a:latin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sz="3200" b="1" u="sng">
                <a:solidFill>
                  <a:srgbClr val="FF0000"/>
                </a:solidFill>
                <a:latin typeface="Calibri"/>
              </a:rPr>
              <a:t>Luật chơi</a:t>
            </a:r>
            <a:r>
              <a:rPr lang="en-US" sz="3200" b="1" u="sng">
                <a:solidFill>
                  <a:srgbClr val="002060"/>
                </a:solidFill>
                <a:latin typeface="Calibri"/>
              </a:rPr>
              <a:t>:  </a:t>
            </a:r>
            <a:r>
              <a:rPr lang="en-US" sz="3200" b="1">
                <a:solidFill>
                  <a:srgbClr val="002060"/>
                </a:solidFill>
                <a:latin typeface="Calibri"/>
              </a:rPr>
              <a:t>Các câu hỏi là những việc làm của các bạn nhỏ trong tình huống:</a:t>
            </a:r>
            <a:endParaRPr lang="vi-VN" sz="3200" b="1">
              <a:solidFill>
                <a:srgbClr val="00206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sym typeface="Wingdings 2"/>
              </a:rPr>
              <a:t></a:t>
            </a:r>
            <a:r>
              <a:rPr lang="en-US" sz="3200" b="1">
                <a:solidFill>
                  <a:srgbClr val="002060"/>
                </a:solidFill>
                <a:latin typeface="Calibri"/>
              </a:rPr>
              <a:t>Nếu bạn đồng tình với hành động đó hãy chọn  </a:t>
            </a:r>
            <a:r>
              <a:rPr lang="en-US" sz="4800" b="1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en-US" sz="4400" b="1">
                <a:solidFill>
                  <a:srgbClr val="002060"/>
                </a:solidFill>
                <a:latin typeface="Calibri"/>
              </a:rPr>
              <a:t>   </a:t>
            </a:r>
            <a:r>
              <a:rPr lang="en-US" sz="3200" b="1">
                <a:solidFill>
                  <a:srgbClr val="002060"/>
                </a:solidFill>
                <a:latin typeface="Calibri"/>
              </a:rPr>
              <a:t>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sym typeface="Wingdings 2"/>
              </a:rPr>
              <a:t></a:t>
            </a:r>
            <a:r>
              <a:rPr lang="vi-VN" sz="3200" b="1">
                <a:solidFill>
                  <a:srgbClr val="002060"/>
                </a:solidFill>
                <a:latin typeface="Calibri"/>
                <a:sym typeface="Wingdings 2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Calibri"/>
              </a:rPr>
              <a:t>ếu bạn không đồng tình với hành động đó hãy chọn  </a:t>
            </a:r>
            <a:r>
              <a:rPr lang="en-US" sz="4800" b="1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vi-VN" sz="3200" b="1">
              <a:solidFill>
                <a:srgbClr val="FF0000"/>
              </a:solidFill>
              <a:latin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endParaRPr lang="en-US" sz="32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7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C2BD-C660-8498-7E72-DB292654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DF56F-A223-EDC4-14CD-789A9F036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5" y="365125"/>
            <a:ext cx="10515600" cy="6003497"/>
          </a:xfrm>
        </p:spPr>
      </p:pic>
    </p:spTree>
    <p:extLst>
      <p:ext uri="{BB962C8B-B14F-4D97-AF65-F5344CB8AC3E}">
        <p14:creationId xmlns:p14="http://schemas.microsoft.com/office/powerpoint/2010/main" val="1249327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8B16-6F60-E17E-82B9-CAD17CA2B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AAE0E952-7DA8-F09E-4F54-2B09BE5B6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9A669-51C8-6C34-A871-CD8D9CAB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9EB12E-1B8C-D7B7-155C-60C242BE95D1}"/>
              </a:ext>
            </a:extLst>
          </p:cNvPr>
          <p:cNvGrpSpPr/>
          <p:nvPr/>
        </p:nvGrpSpPr>
        <p:grpSpPr>
          <a:xfrm>
            <a:off x="1020687" y="689316"/>
            <a:ext cx="10072467" cy="5296486"/>
            <a:chOff x="1020687" y="689316"/>
            <a:chExt cx="10072467" cy="529648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6C61978-9DC1-8E5A-D07F-EE696EC03549}"/>
                </a:ext>
              </a:extLst>
            </p:cNvPr>
            <p:cNvSpPr/>
            <p:nvPr/>
          </p:nvSpPr>
          <p:spPr>
            <a:xfrm>
              <a:off x="1020687" y="689316"/>
              <a:ext cx="10072467" cy="5296486"/>
            </a:xfrm>
            <a:prstGeom prst="roundRect">
              <a:avLst/>
            </a:prstGeom>
            <a:noFill/>
            <a:ln w="76200">
              <a:solidFill>
                <a:srgbClr val="9CBD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0A4F5F-2588-166C-2C8D-EF083266F6CB}"/>
                </a:ext>
              </a:extLst>
            </p:cNvPr>
            <p:cNvSpPr txBox="1"/>
            <p:nvPr/>
          </p:nvSpPr>
          <p:spPr>
            <a:xfrm>
              <a:off x="1378634" y="1982450"/>
              <a:ext cx="912993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đã làm được những việc gì để thể hiện sự quan tâm, chăm sóc cha mẹ?</a:t>
              </a:r>
              <a:r>
                <a:rPr lang="vi-VN" sz="440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     </a:t>
              </a:r>
              <a:endPara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3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35A0-00E8-EDEA-D238-0EFBFA5B7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C4142455-30FD-E339-93C4-9BE8800E4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3F809-4992-7565-C6DA-C6F350E87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EBA75E-7FE0-F355-C1EF-8017F4306D7F}"/>
              </a:ext>
            </a:extLst>
          </p:cNvPr>
          <p:cNvSpPr/>
          <p:nvPr/>
        </p:nvSpPr>
        <p:spPr>
          <a:xfrm>
            <a:off x="1020687" y="689316"/>
            <a:ext cx="10072467" cy="5296486"/>
          </a:xfrm>
          <a:prstGeom prst="roundRect">
            <a:avLst/>
          </a:prstGeom>
          <a:noFill/>
          <a:ln w="76200">
            <a:solidFill>
              <a:srgbClr val="9CBD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0EC5333-3454-752A-EC05-6BC4A349C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0" y="709548"/>
            <a:ext cx="10388099" cy="4389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0E75B-CD9F-1F6B-7DA9-952C5F28DEC1}"/>
              </a:ext>
            </a:extLst>
          </p:cNvPr>
          <p:cNvSpPr txBox="1"/>
          <p:nvPr/>
        </p:nvSpPr>
        <p:spPr>
          <a:xfrm>
            <a:off x="3286225" y="5336321"/>
            <a:ext cx="5314750" cy="10956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ắ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anose="03020402040607040605" pitchFamily="66" charset="0"/>
              </a:rPr>
              <a:t>mVai</a:t>
            </a:r>
            <a:endParaRPr lang="en-ID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anose="03020402040607040605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B5570-032E-26ED-FFF8-837570220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4097340"/>
            <a:ext cx="1706078" cy="257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30FB1-0EF9-976C-6E13-7CF702EBA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56" y="4198736"/>
            <a:ext cx="170607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84BC-3C14-8A68-87EC-1F4E1901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3448FDE2-1549-F3E4-0D5E-BB3E54F0F9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D5F3E-90EB-53CC-169C-9094697E7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84C541-F6F0-27B3-0442-C76BA179B433}"/>
              </a:ext>
            </a:extLst>
          </p:cNvPr>
          <p:cNvSpPr/>
          <p:nvPr/>
        </p:nvSpPr>
        <p:spPr>
          <a:xfrm>
            <a:off x="1020687" y="689316"/>
            <a:ext cx="10072467" cy="5296486"/>
          </a:xfrm>
          <a:prstGeom prst="roundRect">
            <a:avLst/>
          </a:prstGeom>
          <a:noFill/>
          <a:ln w="76200">
            <a:solidFill>
              <a:srgbClr val="9CBD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D00645-5DB0-6608-C20B-0834720C3C69}"/>
              </a:ext>
            </a:extLst>
          </p:cNvPr>
          <p:cNvSpPr txBox="1">
            <a:spLocks/>
          </p:cNvSpPr>
          <p:nvPr/>
        </p:nvSpPr>
        <p:spPr>
          <a:xfrm>
            <a:off x="4244741" y="3214838"/>
            <a:ext cx="4793381" cy="32629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luôn quan tâm, chăm sóc giúp đỡ cha mẹ bằng những việc làm vừa sức. </a:t>
            </a:r>
            <a:endParaRPr lang="en-ID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B043F-F3D7-9850-CEB2-2F403C3F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2" y="907180"/>
            <a:ext cx="4974336" cy="263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DBCEA-4905-4CC7-200E-300F2714E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5" y="1078029"/>
            <a:ext cx="4494900" cy="256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4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B7FE7-7E74-C2E4-90B2-B871F5D2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E9C35361-0B8D-5A35-B20B-A376B845AD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E39D0-E76E-7E10-F7E2-5E1460E6D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A40708-6EC8-CF51-6DDF-11EA47DFB8ED}"/>
              </a:ext>
            </a:extLst>
          </p:cNvPr>
          <p:cNvSpPr/>
          <p:nvPr/>
        </p:nvSpPr>
        <p:spPr>
          <a:xfrm>
            <a:off x="1020687" y="689316"/>
            <a:ext cx="10072467" cy="5296486"/>
          </a:xfrm>
          <a:prstGeom prst="roundRect">
            <a:avLst/>
          </a:prstGeom>
          <a:noFill/>
          <a:ln w="76200">
            <a:solidFill>
              <a:srgbClr val="9CBD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3E068730-2B90-86A6-EB02-EEEF5EE69F5F}"/>
              </a:ext>
            </a:extLst>
          </p:cNvPr>
          <p:cNvSpPr/>
          <p:nvPr/>
        </p:nvSpPr>
        <p:spPr>
          <a:xfrm>
            <a:off x="1974325" y="876948"/>
            <a:ext cx="7598229" cy="1963554"/>
          </a:xfrm>
          <a:prstGeom prst="downArrowCallout">
            <a:avLst>
              <a:gd name="adj1" fmla="val 50000"/>
              <a:gd name="adj2" fmla="val 13831"/>
              <a:gd name="adj3" fmla="val 38235"/>
              <a:gd name="adj4" fmla="val 54068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điệp</a:t>
            </a:r>
            <a:endParaRPr lang="en-ID" sz="8000" b="1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3B0590-25F6-DCA4-6672-007B30BFDC11}"/>
              </a:ext>
            </a:extLst>
          </p:cNvPr>
          <p:cNvSpPr/>
          <p:nvPr/>
        </p:nvSpPr>
        <p:spPr>
          <a:xfrm>
            <a:off x="-364329" y="2262773"/>
            <a:ext cx="13225458" cy="1814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</a:t>
            </a:r>
          </a:p>
          <a:p>
            <a:pPr algn="ctr"/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5400" b="1" spc="-3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4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262335" y="232776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2" y="232776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1" y="4197346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046" y="4197346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910" y="4197345"/>
            <a:ext cx="4157273" cy="2660655"/>
          </a:xfrm>
          <a:prstGeom prst="rect">
            <a:avLst/>
          </a:prstGeom>
        </p:spPr>
      </p:pic>
      <p:sp>
        <p:nvSpPr>
          <p:cNvPr id="2" name="Rectangle: Rounded Corners 4181">
            <a:extLst>
              <a:ext uri="{FF2B5EF4-FFF2-40B4-BE49-F238E27FC236}">
                <a16:creationId xmlns:a16="http://schemas.microsoft.com/office/drawing/2014/main" id="{7A73C8D0-C048-A3C5-2568-A75FC54A88CF}"/>
              </a:ext>
            </a:extLst>
          </p:cNvPr>
          <p:cNvSpPr/>
          <p:nvPr/>
        </p:nvSpPr>
        <p:spPr>
          <a:xfrm>
            <a:off x="3483300" y="1624701"/>
            <a:ext cx="7601686" cy="3231592"/>
          </a:xfrm>
          <a:custGeom>
            <a:avLst/>
            <a:gdLst>
              <a:gd name="connsiteX0" fmla="*/ 0 w 7601686"/>
              <a:gd name="connsiteY0" fmla="*/ 538609 h 3231592"/>
              <a:gd name="connsiteX1" fmla="*/ 538609 w 7601686"/>
              <a:gd name="connsiteY1" fmla="*/ 0 h 3231592"/>
              <a:gd name="connsiteX2" fmla="*/ 7063077 w 7601686"/>
              <a:gd name="connsiteY2" fmla="*/ 0 h 3231592"/>
              <a:gd name="connsiteX3" fmla="*/ 7601686 w 7601686"/>
              <a:gd name="connsiteY3" fmla="*/ 538609 h 3231592"/>
              <a:gd name="connsiteX4" fmla="*/ 7601686 w 7601686"/>
              <a:gd name="connsiteY4" fmla="*/ 2692983 h 3231592"/>
              <a:gd name="connsiteX5" fmla="*/ 7063077 w 7601686"/>
              <a:gd name="connsiteY5" fmla="*/ 3231592 h 3231592"/>
              <a:gd name="connsiteX6" fmla="*/ 538609 w 7601686"/>
              <a:gd name="connsiteY6" fmla="*/ 3231592 h 3231592"/>
              <a:gd name="connsiteX7" fmla="*/ 0 w 7601686"/>
              <a:gd name="connsiteY7" fmla="*/ 2692983 h 3231592"/>
              <a:gd name="connsiteX8" fmla="*/ 0 w 7601686"/>
              <a:gd name="connsiteY8" fmla="*/ 538609 h 323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1686" h="3231592" fill="none" extrusionOk="0">
                <a:moveTo>
                  <a:pt x="0" y="538609"/>
                </a:moveTo>
                <a:cubicBezTo>
                  <a:pt x="23403" y="267583"/>
                  <a:pt x="235805" y="35474"/>
                  <a:pt x="538609" y="0"/>
                </a:cubicBezTo>
                <a:cubicBezTo>
                  <a:pt x="2052982" y="111121"/>
                  <a:pt x="4135980" y="-151508"/>
                  <a:pt x="7063077" y="0"/>
                </a:cubicBezTo>
                <a:cubicBezTo>
                  <a:pt x="7387823" y="-47466"/>
                  <a:pt x="7648211" y="247301"/>
                  <a:pt x="7601686" y="538609"/>
                </a:cubicBezTo>
                <a:cubicBezTo>
                  <a:pt x="7759945" y="1326836"/>
                  <a:pt x="7475342" y="2220372"/>
                  <a:pt x="7601686" y="2692983"/>
                </a:cubicBezTo>
                <a:cubicBezTo>
                  <a:pt x="7611286" y="3001018"/>
                  <a:pt x="7354256" y="3249039"/>
                  <a:pt x="7063077" y="3231592"/>
                </a:cubicBezTo>
                <a:cubicBezTo>
                  <a:pt x="6295058" y="3317480"/>
                  <a:pt x="1990353" y="3207188"/>
                  <a:pt x="538609" y="3231592"/>
                </a:cubicBezTo>
                <a:cubicBezTo>
                  <a:pt x="244276" y="3211914"/>
                  <a:pt x="-27749" y="2971044"/>
                  <a:pt x="0" y="2692983"/>
                </a:cubicBezTo>
                <a:cubicBezTo>
                  <a:pt x="167617" y="1784299"/>
                  <a:pt x="69923" y="1468494"/>
                  <a:pt x="0" y="538609"/>
                </a:cubicBezTo>
                <a:close/>
              </a:path>
              <a:path w="7601686" h="3231592" stroke="0" extrusionOk="0">
                <a:moveTo>
                  <a:pt x="0" y="538609"/>
                </a:moveTo>
                <a:cubicBezTo>
                  <a:pt x="-26320" y="287208"/>
                  <a:pt x="243102" y="30103"/>
                  <a:pt x="538609" y="0"/>
                </a:cubicBezTo>
                <a:cubicBezTo>
                  <a:pt x="3632028" y="5515"/>
                  <a:pt x="6315735" y="162484"/>
                  <a:pt x="7063077" y="0"/>
                </a:cubicBezTo>
                <a:cubicBezTo>
                  <a:pt x="7315014" y="15514"/>
                  <a:pt x="7612421" y="240274"/>
                  <a:pt x="7601686" y="538609"/>
                </a:cubicBezTo>
                <a:cubicBezTo>
                  <a:pt x="7542452" y="1497460"/>
                  <a:pt x="7707503" y="1622474"/>
                  <a:pt x="7601686" y="2692983"/>
                </a:cubicBezTo>
                <a:cubicBezTo>
                  <a:pt x="7621746" y="2970826"/>
                  <a:pt x="7338701" y="3216718"/>
                  <a:pt x="7063077" y="3231592"/>
                </a:cubicBezTo>
                <a:cubicBezTo>
                  <a:pt x="4469044" y="3136652"/>
                  <a:pt x="2088236" y="3357405"/>
                  <a:pt x="538609" y="3231592"/>
                </a:cubicBezTo>
                <a:cubicBezTo>
                  <a:pt x="214525" y="3227076"/>
                  <a:pt x="5071" y="2998753"/>
                  <a:pt x="0" y="2692983"/>
                </a:cubicBezTo>
                <a:cubicBezTo>
                  <a:pt x="106876" y="1965798"/>
                  <a:pt x="127121" y="924500"/>
                  <a:pt x="0" y="53860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33">
            <a:extLst>
              <a:ext uri="{FF2B5EF4-FFF2-40B4-BE49-F238E27FC236}">
                <a16:creationId xmlns:a16="http://schemas.microsoft.com/office/drawing/2014/main" id="{DA62A807-7976-BF17-AF14-B8992D8587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0956"/>
            <a:ext cx="3211672" cy="316704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F49033E6-46A4-546B-CB19-0E759C0A5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2" y="2045032"/>
            <a:ext cx="7463890" cy="25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82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5" y="890649"/>
            <a:ext cx="4848760" cy="5401477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2CB9BEF-6441-33AF-75B3-6BDA58ABC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01" y="648586"/>
            <a:ext cx="6532278" cy="503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75" descr="5">
            <a:extLst>
              <a:ext uri="{FF2B5EF4-FFF2-40B4-BE49-F238E27FC236}">
                <a16:creationId xmlns:a16="http://schemas.microsoft.com/office/drawing/2014/main" id="{28C851A1-FD1B-C43D-E7E0-2E45D3C0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6C0358-D8A4-987F-762A-2B87AEF17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258782" y="1079652"/>
            <a:ext cx="8027772" cy="4048175"/>
          </a:xfrm>
          <a:prstGeom prst="rect">
            <a:avLst/>
          </a:prstGeom>
        </p:spPr>
      </p:pic>
      <p:sp>
        <p:nvSpPr>
          <p:cNvPr id="5" name="Hộp Văn bản 26">
            <a:extLst>
              <a:ext uri="{FF2B5EF4-FFF2-40B4-BE49-F238E27FC236}">
                <a16:creationId xmlns:a16="http://schemas.microsoft.com/office/drawing/2014/main" id="{C5BBF553-C153-9993-7DE6-D0F11BE05A08}"/>
              </a:ext>
            </a:extLst>
          </p:cNvPr>
          <p:cNvSpPr txBox="1"/>
          <p:nvPr/>
        </p:nvSpPr>
        <p:spPr>
          <a:xfrm>
            <a:off x="1258783" y="1354174"/>
            <a:ext cx="7158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087E440-D919-6B6A-432F-99D05028E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883" y="1987333"/>
            <a:ext cx="3610666" cy="461637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091C491-B85C-0C50-1EB1-D9429C73B8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87611" y="4016827"/>
            <a:ext cx="396223" cy="3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3D82F-C066-90CC-A072-6A6B349AB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E89880-2897-8B2E-9178-3F94E576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BD255-DECE-080B-1F8F-3E2FE88E478E}"/>
              </a:ext>
            </a:extLst>
          </p:cNvPr>
          <p:cNvSpPr txBox="1"/>
          <p:nvPr/>
        </p:nvSpPr>
        <p:spPr>
          <a:xfrm>
            <a:off x="6575898" y="2640936"/>
            <a:ext cx="14253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Lobster" panose="00000500000000000000" pitchFamily="2" charset="0"/>
              </a:rPr>
              <a:t>Tiết</a:t>
            </a:r>
            <a:r>
              <a:rPr lang="en-US" sz="5000" dirty="0">
                <a:latin typeface="Lobster" panose="00000500000000000000" pitchFamily="2" charset="0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FB783A-5C68-6263-007A-FE6D5D42BCB5}"/>
              </a:ext>
            </a:extLst>
          </p:cNvPr>
          <p:cNvGrpSpPr/>
          <p:nvPr/>
        </p:nvGrpSpPr>
        <p:grpSpPr>
          <a:xfrm>
            <a:off x="4072127" y="-209942"/>
            <a:ext cx="8342295" cy="5489078"/>
            <a:chOff x="3014663" y="350890"/>
            <a:chExt cx="9454258" cy="6156220"/>
          </a:xfrm>
        </p:grpSpPr>
        <p:pic>
          <p:nvPicPr>
            <p:cNvPr id="7" name="Picture 6" descr="Text, whiteboard&#10;&#10;Description automatically generated">
              <a:extLst>
                <a:ext uri="{FF2B5EF4-FFF2-40B4-BE49-F238E27FC236}">
                  <a16:creationId xmlns:a16="http://schemas.microsoft.com/office/drawing/2014/main" id="{B6AAC3E7-2906-F398-CAE8-687150530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F6DE51-FEC4-5AA2-D631-D88C5D426E06}"/>
                </a:ext>
              </a:extLst>
            </p:cNvPr>
            <p:cNvSpPr txBox="1"/>
            <p:nvPr/>
          </p:nvSpPr>
          <p:spPr>
            <a:xfrm>
              <a:off x="5153772" y="1691305"/>
              <a:ext cx="5100638" cy="655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/>
                  <a:solidFill>
                    <a:srgbClr val="002060"/>
                  </a:solidFill>
                  <a:latin typeface="Algerian" panose="04020705040A02060702" pitchFamily="82" charset="0"/>
                </a:rPr>
                <a:t>ĐẠO ĐỨC</a:t>
              </a:r>
              <a:endParaRPr lang="en-US" sz="3200" b="1" dirty="0">
                <a:ln/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CCDD22-9331-B625-2612-B6C4E823AB78}"/>
              </a:ext>
            </a:extLst>
          </p:cNvPr>
          <p:cNvSpPr txBox="1"/>
          <p:nvPr/>
        </p:nvSpPr>
        <p:spPr>
          <a:xfrm>
            <a:off x="4285031" y="1903938"/>
            <a:ext cx="81293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BÀI 8:  </a:t>
            </a:r>
          </a:p>
          <a:p>
            <a:pPr algn="ctr"/>
            <a:r>
              <a:rPr lang="en-US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QUAN TÂM CHĂM SÓC </a:t>
            </a:r>
          </a:p>
          <a:p>
            <a:pPr algn="ctr"/>
            <a:r>
              <a:rPr lang="en-US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CHA MẸ </a:t>
            </a:r>
            <a:endParaRPr lang="vi-VN" sz="4800" b="1">
              <a:ln/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FA4E4-F11E-DCCB-1CAF-D6098CD1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44B6FF03-60B5-BE30-F1DE-49B3E8694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A122E6C-ECC8-05C6-132A-9E8D4A79B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E5DB18C-0ADF-07AD-1E99-9DC58AEEE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14078B0-5E9B-AC19-8349-62BB9E6CA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BF1BA63-C506-31DB-2B7F-19B56283A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7F620-C2B4-DB04-AF3D-1B8940B71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96" y="5394466"/>
            <a:ext cx="1685796" cy="12395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A24C74-8D28-260A-59EF-74ADCC28B8F5}"/>
              </a:ext>
            </a:extLst>
          </p:cNvPr>
          <p:cNvSpPr/>
          <p:nvPr/>
        </p:nvSpPr>
        <p:spPr>
          <a:xfrm>
            <a:off x="530623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92B2C877-77FF-96A6-62C8-B86723426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4E8B26-E073-2F42-6996-1A40FF28D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551333"/>
            <a:ext cx="5041829" cy="96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AA42D1-3F66-DFB4-3520-D3CF60B074EF}"/>
              </a:ext>
            </a:extLst>
          </p:cNvPr>
          <p:cNvSpPr txBox="1"/>
          <p:nvPr/>
        </p:nvSpPr>
        <p:spPr>
          <a:xfrm>
            <a:off x="639993" y="1651993"/>
            <a:ext cx="10668000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 </a:t>
            </a:r>
            <a:endParaRPr lang="vi-VN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ADD11-B65C-D09E-6908-E6E138BA7EF6}"/>
              </a:ext>
            </a:extLst>
          </p:cNvPr>
          <p:cNvSpPr txBox="1"/>
          <p:nvPr/>
        </p:nvSpPr>
        <p:spPr>
          <a:xfrm>
            <a:off x="480971" y="2817720"/>
            <a:ext cx="10668000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endParaRPr lang="vi-VN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3E95E-ABE1-0A04-42F4-171FE6AD762A}"/>
              </a:ext>
            </a:extLst>
          </p:cNvPr>
          <p:cNvSpPr txBox="1"/>
          <p:nvPr/>
        </p:nvSpPr>
        <p:spPr>
          <a:xfrm>
            <a:off x="530623" y="3447990"/>
            <a:ext cx="10349955" cy="11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vi-VN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endParaRPr lang="vi-VN" sz="3200" b="1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B9068-B9DB-8A98-6749-3370300BB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MAIVO2308">
            <a:extLst>
              <a:ext uri="{FF2B5EF4-FFF2-40B4-BE49-F238E27FC236}">
                <a16:creationId xmlns:a16="http://schemas.microsoft.com/office/drawing/2014/main" id="{64455456-AB21-2751-8551-CE9C31FB68B3}"/>
              </a:ext>
            </a:extLst>
          </p:cNvPr>
          <p:cNvSpPr/>
          <p:nvPr/>
        </p:nvSpPr>
        <p:spPr>
          <a:xfrm>
            <a:off x="-304800" y="-228600"/>
            <a:ext cx="13047821" cy="716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96186FE9-BB2F-4733-9AB9-78449E54508E}"/>
              </a:ext>
            </a:extLst>
          </p:cNvPr>
          <p:cNvGrpSpPr/>
          <p:nvPr/>
        </p:nvGrpSpPr>
        <p:grpSpPr>
          <a:xfrm>
            <a:off x="2062311" y="1877412"/>
            <a:ext cx="1445843" cy="1445843"/>
            <a:chOff x="0" y="0"/>
            <a:chExt cx="6350000" cy="6350000"/>
          </a:xfrm>
        </p:grpSpPr>
        <p:sp>
          <p:nvSpPr>
            <p:cNvPr id="63" name="Freeform 4">
              <a:extLst>
                <a:ext uri="{FF2B5EF4-FFF2-40B4-BE49-F238E27FC236}">
                  <a16:creationId xmlns:a16="http://schemas.microsoft.com/office/drawing/2014/main" id="{ABA00050-38F0-00F1-A760-E4C5D107F08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9576E7-AD75-FA2C-ADCF-CA3C5C9B08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541929" y="-228600"/>
            <a:ext cx="13284949" cy="7263573"/>
          </a:xfrm>
          <a:prstGeom prst="rect">
            <a:avLst/>
          </a:prstGeom>
          <a:ln w="76200">
            <a:solidFill>
              <a:srgbClr val="9CBD3A"/>
            </a:solidFill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464D3-2AED-BB08-D3BC-BA954CEB4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204" y="364032"/>
            <a:ext cx="10817179" cy="5977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DDE08B-2432-A4E2-48C0-2FBCAF70466A}"/>
              </a:ext>
            </a:extLst>
          </p:cNvPr>
          <p:cNvGrpSpPr/>
          <p:nvPr/>
        </p:nvGrpSpPr>
        <p:grpSpPr>
          <a:xfrm>
            <a:off x="815732" y="-90780"/>
            <a:ext cx="10760652" cy="954107"/>
            <a:chOff x="815732" y="-90780"/>
            <a:chExt cx="10760652" cy="9541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A68F988-A1BD-8E58-0C4B-5DCBD8C80CDE}"/>
                </a:ext>
              </a:extLst>
            </p:cNvPr>
            <p:cNvSpPr/>
            <p:nvPr/>
          </p:nvSpPr>
          <p:spPr>
            <a:xfrm>
              <a:off x="815732" y="2948"/>
              <a:ext cx="10760652" cy="860379"/>
            </a:xfrm>
            <a:prstGeom prst="roundRect">
              <a:avLst>
                <a:gd name="adj" fmla="val 4370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9CB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ush Script MT" panose="030608020404060703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3D0583-283D-4F2B-43CD-46767EF08377}"/>
                </a:ext>
              </a:extLst>
            </p:cNvPr>
            <p:cNvSpPr txBox="1"/>
            <p:nvPr/>
          </p:nvSpPr>
          <p:spPr>
            <a:xfrm>
              <a:off x="945498" y="-90780"/>
              <a:ext cx="1019632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spc="-15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dưới đây đã làm gì thể hiện sự quan tâm chăm sóc cha mẹ?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2 Minute Timer with Music for Kids, Classroom! 2 Minute Countdown with Alarm! Fun Timer 2 Minutes!">
            <a:hlinkClick r:id="" action="ppaction://media"/>
            <a:extLst>
              <a:ext uri="{FF2B5EF4-FFF2-40B4-BE49-F238E27FC236}">
                <a16:creationId xmlns:a16="http://schemas.microsoft.com/office/drawing/2014/main" id="{DA87152E-E5C9-5ABA-80B1-DD65405F3C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1818" y="5971171"/>
            <a:ext cx="1316962" cy="740791"/>
          </a:xfrm>
          <a:prstGeom prst="rect">
            <a:avLst/>
          </a:prstGeom>
        </p:spPr>
      </p:pic>
      <p:sp>
        <p:nvSpPr>
          <p:cNvPr id="13" name="sai">
            <a:hlinkClick r:id="rId8" action="ppaction://hlinksldjump"/>
            <a:extLst>
              <a:ext uri="{FF2B5EF4-FFF2-40B4-BE49-F238E27FC236}">
                <a16:creationId xmlns:a16="http://schemas.microsoft.com/office/drawing/2014/main" id="{0818358B-C08F-CEDC-B678-A0D79C5F2502}"/>
              </a:ext>
            </a:extLst>
          </p:cNvPr>
          <p:cNvSpPr/>
          <p:nvPr/>
        </p:nvSpPr>
        <p:spPr>
          <a:xfrm rot="10800000">
            <a:off x="11395170" y="5972601"/>
            <a:ext cx="764531" cy="764531"/>
          </a:xfrm>
          <a:custGeom>
            <a:avLst/>
            <a:gdLst/>
            <a:ahLst/>
            <a:cxnLst/>
            <a:rect l="l" t="t" r="r" b="b"/>
            <a:pathLst>
              <a:path w="1146796" h="1146796">
                <a:moveTo>
                  <a:pt x="0" y="0"/>
                </a:moveTo>
                <a:lnTo>
                  <a:pt x="1146796" y="0"/>
                </a:lnTo>
                <a:lnTo>
                  <a:pt x="1146796" y="1146796"/>
                </a:lnTo>
                <a:lnTo>
                  <a:pt x="0" y="11467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89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545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3268-6E22-3431-8E33-5AF9548E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MAIVO2308">
            <a:extLst>
              <a:ext uri="{FF2B5EF4-FFF2-40B4-BE49-F238E27FC236}">
                <a16:creationId xmlns:a16="http://schemas.microsoft.com/office/drawing/2014/main" id="{48E7209E-6BA8-76F0-27F3-528A6CEE716F}"/>
              </a:ext>
            </a:extLst>
          </p:cNvPr>
          <p:cNvSpPr/>
          <p:nvPr/>
        </p:nvSpPr>
        <p:spPr>
          <a:xfrm>
            <a:off x="-304800" y="-228600"/>
            <a:ext cx="13047821" cy="716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33938B46-2D88-967A-EFC0-7DA90C4ECBBE}"/>
              </a:ext>
            </a:extLst>
          </p:cNvPr>
          <p:cNvGrpSpPr/>
          <p:nvPr/>
        </p:nvGrpSpPr>
        <p:grpSpPr>
          <a:xfrm>
            <a:off x="2062311" y="1877412"/>
            <a:ext cx="1445843" cy="1445843"/>
            <a:chOff x="0" y="0"/>
            <a:chExt cx="6350000" cy="6350000"/>
          </a:xfrm>
        </p:grpSpPr>
        <p:sp>
          <p:nvSpPr>
            <p:cNvPr id="63" name="Freeform 4">
              <a:extLst>
                <a:ext uri="{FF2B5EF4-FFF2-40B4-BE49-F238E27FC236}">
                  <a16:creationId xmlns:a16="http://schemas.microsoft.com/office/drawing/2014/main" id="{45715EBF-3FB3-6BD2-FF5A-6578AB9EA48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CCECE9-FF3B-74D6-B7BF-436B79F7A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541929" y="-228600"/>
            <a:ext cx="13284949" cy="7263573"/>
          </a:xfrm>
          <a:prstGeom prst="rect">
            <a:avLst/>
          </a:prstGeom>
          <a:ln w="76200">
            <a:solidFill>
              <a:srgbClr val="9CBD3A"/>
            </a:solidFill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BF37-71DF-7B6A-E5AD-021DEC95E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61" y="364032"/>
            <a:ext cx="11452896" cy="5977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CC0A08-5682-44BD-5182-81686997063C}"/>
              </a:ext>
            </a:extLst>
          </p:cNvPr>
          <p:cNvGrpSpPr/>
          <p:nvPr/>
        </p:nvGrpSpPr>
        <p:grpSpPr>
          <a:xfrm>
            <a:off x="815732" y="-90780"/>
            <a:ext cx="10760652" cy="954107"/>
            <a:chOff x="815732" y="-90780"/>
            <a:chExt cx="10760652" cy="9541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6265C1D-8E01-4ED1-7225-C059B3481CCD}"/>
                </a:ext>
              </a:extLst>
            </p:cNvPr>
            <p:cNvSpPr/>
            <p:nvPr/>
          </p:nvSpPr>
          <p:spPr>
            <a:xfrm>
              <a:off x="815732" y="2948"/>
              <a:ext cx="10760652" cy="860379"/>
            </a:xfrm>
            <a:prstGeom prst="roundRect">
              <a:avLst>
                <a:gd name="adj" fmla="val 4370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9CB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ush Script MT" panose="030608020404060703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B4788B-C402-3AB6-C105-AC3A05196B65}"/>
                </a:ext>
              </a:extLst>
            </p:cNvPr>
            <p:cNvSpPr txBox="1"/>
            <p:nvPr/>
          </p:nvSpPr>
          <p:spPr>
            <a:xfrm>
              <a:off x="945498" y="-90780"/>
              <a:ext cx="1019632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sao cần quan tâm, chăm sóc cha mẹ?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43BF1577-A530-4381-9602-A230C415C911}"/>
              </a:ext>
            </a:extLst>
          </p:cNvPr>
          <p:cNvSpPr txBox="1"/>
          <p:nvPr/>
        </p:nvSpPr>
        <p:spPr>
          <a:xfrm>
            <a:off x="143984" y="874029"/>
            <a:ext cx="16030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Tặng hoa</a:t>
            </a:r>
            <a:endParaRPr lang="vi-VN" sz="2400" b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8E80AB85-8B1D-5313-8374-38CE5F536F4C}"/>
              </a:ext>
            </a:extLst>
          </p:cNvPr>
          <p:cNvSpPr txBox="1"/>
          <p:nvPr/>
        </p:nvSpPr>
        <p:spPr>
          <a:xfrm>
            <a:off x="1481436" y="3583026"/>
            <a:ext cx="14458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Nấu cơm</a:t>
            </a:r>
            <a:endParaRPr lang="vi-VN" sz="2400" b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A4C8189B-72D4-702E-EBDB-B5647E3B9775}"/>
              </a:ext>
            </a:extLst>
          </p:cNvPr>
          <p:cNvSpPr txBox="1"/>
          <p:nvPr/>
        </p:nvSpPr>
        <p:spPr>
          <a:xfrm>
            <a:off x="6589999" y="3647823"/>
            <a:ext cx="135158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Lau nhà</a:t>
            </a:r>
            <a:endParaRPr lang="vi-VN" sz="2400" b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EC8CA524-EC5A-2E06-D842-4072F7D60667}"/>
              </a:ext>
            </a:extLst>
          </p:cNvPr>
          <p:cNvSpPr txBox="1"/>
          <p:nvPr/>
        </p:nvSpPr>
        <p:spPr>
          <a:xfrm>
            <a:off x="10239086" y="1149904"/>
            <a:ext cx="135158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Yêu bố</a:t>
            </a:r>
            <a:endParaRPr lang="vi-VN" sz="2400" b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9" action="ppaction://hlinksldjump"/>
            <a:extLst>
              <a:ext uri="{FF2B5EF4-FFF2-40B4-BE49-F238E27FC236}">
                <a16:creationId xmlns:a16="http://schemas.microsoft.com/office/drawing/2014/main" id="{DC481B10-822D-7140-FE91-23C084EF11DC}"/>
              </a:ext>
            </a:extLst>
          </p:cNvPr>
          <p:cNvSpPr txBox="1"/>
          <p:nvPr/>
        </p:nvSpPr>
        <p:spPr>
          <a:xfrm>
            <a:off x="9954926" y="5708096"/>
            <a:ext cx="162145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Rửa bát</a:t>
            </a:r>
            <a:endParaRPr lang="vi-VN" sz="2400" b="1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210BC-779C-E4BF-6E98-80AB8DE1D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2C805CC6-1BD8-1B45-C8EB-8DA253AF6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69E69-71BC-63E5-3E0A-AEC7CD10F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803269-B8E1-000E-4D0A-087000119EB1}"/>
              </a:ext>
            </a:extLst>
          </p:cNvPr>
          <p:cNvGrpSpPr/>
          <p:nvPr/>
        </p:nvGrpSpPr>
        <p:grpSpPr>
          <a:xfrm>
            <a:off x="1020687" y="689316"/>
            <a:ext cx="10072467" cy="5296486"/>
            <a:chOff x="1020687" y="689316"/>
            <a:chExt cx="10072467" cy="529648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B06842A-E6B6-303A-D8E8-1C26135A5B43}"/>
                </a:ext>
              </a:extLst>
            </p:cNvPr>
            <p:cNvSpPr/>
            <p:nvPr/>
          </p:nvSpPr>
          <p:spPr>
            <a:xfrm>
              <a:off x="1020687" y="689316"/>
              <a:ext cx="10072467" cy="5296486"/>
            </a:xfrm>
            <a:prstGeom prst="roundRect">
              <a:avLst/>
            </a:prstGeom>
            <a:noFill/>
            <a:ln w="76200">
              <a:solidFill>
                <a:srgbClr val="9CBD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54C50E-D712-F392-7A87-682553267A72}"/>
                </a:ext>
              </a:extLst>
            </p:cNvPr>
            <p:cNvSpPr txBox="1"/>
            <p:nvPr/>
          </p:nvSpPr>
          <p:spPr>
            <a:xfrm>
              <a:off x="1531034" y="689316"/>
              <a:ext cx="9129932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>
                  <a:ln/>
                  <a:solidFill>
                    <a:srgbClr val="FF0000"/>
                  </a:solidFill>
                  <a:latin typeface="Algerian" panose="04020705040A02060702" pitchFamily="82" charset="0"/>
                </a:rPr>
                <a:t>KẾT LUẬN:</a:t>
              </a:r>
              <a:endParaRPr lang="en-US" sz="4400" b="1">
                <a:ln/>
                <a:solidFill>
                  <a:srgbClr val="FF0000"/>
                </a:solidFill>
                <a:latin typeface="Algerian" panose="04020705040A02060702" pitchFamily="82" charset="0"/>
              </a:endParaRPr>
            </a:p>
            <a:p>
              <a:pPr indent="566738" algn="just"/>
              <a:r>
                <a:rPr lang="en-US" sz="3600" b="1">
                  <a:ln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ND: </a:t>
              </a:r>
              <a:endParaRPr lang="vi-VN" sz="36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566738" algn="just"/>
              <a:endParaRPr lang="vi-VN" sz="36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566738" algn="just"/>
              <a:endPara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440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     </a:t>
              </a:r>
              <a:endPara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7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5854D7-C23D-7FB7-8C58-49D8E44FC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499"/>
            <a:ext cx="12192000" cy="5080501"/>
          </a:xfrm>
          <a:prstGeom prst="rect">
            <a:avLst/>
          </a:prstGeom>
        </p:spPr>
      </p:pic>
      <p:pic>
        <p:nvPicPr>
          <p:cNvPr id="6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3797551E-AC8A-4022-FE2F-5379B878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23" y="3167538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802B50-677D-7C07-C9CD-F6052D0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41" y="945462"/>
            <a:ext cx="10515600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b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7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214</Words>
  <Application>Microsoft Office PowerPoint</Application>
  <PresentationFormat>Widescreen</PresentationFormat>
  <Paragraphs>48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Algerian</vt:lpstr>
      <vt:lpstr>Arial</vt:lpstr>
      <vt:lpstr>Bahnschrift SemiBold SemiConden</vt:lpstr>
      <vt:lpstr>Brush Script MT</vt:lpstr>
      <vt:lpstr>Calibri</vt:lpstr>
      <vt:lpstr>Calibri Light</vt:lpstr>
      <vt:lpstr>Cambria</vt:lpstr>
      <vt:lpstr>French Script MT</vt:lpstr>
      <vt:lpstr>Jokerman</vt:lpstr>
      <vt:lpstr>Lobster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</dc:creator>
  <cp:lastModifiedBy>Chi Lien</cp:lastModifiedBy>
  <cp:revision>13</cp:revision>
  <dcterms:created xsi:type="dcterms:W3CDTF">2021-10-16T04:07:56Z</dcterms:created>
  <dcterms:modified xsi:type="dcterms:W3CDTF">2025-11-01T00:15:45Z</dcterms:modified>
</cp:coreProperties>
</file>